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7" r:id="rId5"/>
    <p:sldId id="276" r:id="rId6"/>
    <p:sldId id="290" r:id="rId7"/>
    <p:sldId id="291" r:id="rId8"/>
    <p:sldId id="306" r:id="rId9"/>
    <p:sldId id="307" r:id="rId10"/>
    <p:sldId id="281" r:id="rId11"/>
    <p:sldId id="282" r:id="rId12"/>
    <p:sldId id="283" r:id="rId13"/>
    <p:sldId id="284" r:id="rId14"/>
    <p:sldId id="288" r:id="rId15"/>
    <p:sldId id="311" r:id="rId16"/>
    <p:sldId id="286" r:id="rId17"/>
    <p:sldId id="292" r:id="rId18"/>
    <p:sldId id="285" r:id="rId19"/>
    <p:sldId id="293" r:id="rId20"/>
    <p:sldId id="295" r:id="rId21"/>
    <p:sldId id="296" r:id="rId22"/>
    <p:sldId id="289" r:id="rId23"/>
    <p:sldId id="297" r:id="rId24"/>
    <p:sldId id="287" r:id="rId25"/>
    <p:sldId id="301" r:id="rId26"/>
    <p:sldId id="279" r:id="rId27"/>
    <p:sldId id="300" r:id="rId28"/>
    <p:sldId id="280" r:id="rId29"/>
    <p:sldId id="302" r:id="rId30"/>
    <p:sldId id="303" r:id="rId31"/>
    <p:sldId id="304" r:id="rId32"/>
    <p:sldId id="305" r:id="rId33"/>
    <p:sldId id="268" r:id="rId34"/>
    <p:sldId id="312" r:id="rId35"/>
    <p:sldId id="313" r:id="rId36"/>
    <p:sldId id="314" r:id="rId37"/>
    <p:sldId id="318" r:id="rId38"/>
    <p:sldId id="319" r:id="rId39"/>
    <p:sldId id="320" r:id="rId40"/>
    <p:sldId id="322" r:id="rId41"/>
    <p:sldId id="324" r:id="rId42"/>
    <p:sldId id="323" r:id="rId43"/>
    <p:sldId id="317" r:id="rId44"/>
    <p:sldId id="315" r:id="rId45"/>
    <p:sldId id="316" r:id="rId46"/>
    <p:sldId id="321" r:id="rId47"/>
    <p:sldId id="275" r:id="rId48"/>
    <p:sldId id="308" r:id="rId49"/>
    <p:sldId id="309" r:id="rId50"/>
    <p:sldId id="310" r:id="rId51"/>
    <p:sldId id="294" r:id="rId52"/>
    <p:sldId id="278" r:id="rId53"/>
    <p:sldId id="270" r:id="rId54"/>
    <p:sldId id="259" r:id="rId55"/>
    <p:sldId id="29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1000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3200" y="58674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Hobbs &amp; </a:t>
            </a:r>
            <a:r>
              <a:rPr lang="en-GB" sz="1400" dirty="0" err="1" smtClean="0"/>
              <a:t>Hooten</a:t>
            </a:r>
            <a:r>
              <a:rPr lang="en-GB" sz="1400" dirty="0" smtClean="0"/>
              <a:t> (2015)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Bayesian networks or directed acyclic graphs (DAGs)</a:t>
                </a:r>
              </a:p>
              <a:p>
                <a:endParaRPr lang="en-GB" b="1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these to draw and then write out factored expressions for joint distributions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The expression for the joint distribution is then implemented within a statistical package (e.g., BUGS, JAGS, STAN) to fit the model and estimate the parameters of interest 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true ecological state of interest,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observable data,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model with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416868"/>
              </a:xfrm>
              <a:prstGeom prst="rect">
                <a:avLst/>
              </a:prstGeom>
              <a:blipFill>
                <a:blip r:embed="rId2"/>
                <a:stretch>
                  <a:fillRect l="-643" t="-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u="sng" dirty="0" smtClean="0"/>
                  <a:t>Process models </a:t>
                </a:r>
                <a:r>
                  <a:rPr lang="en-US" sz="1400" dirty="0" smtClean="0"/>
                  <a:t>are a </a:t>
                </a:r>
                <a:r>
                  <a:rPr lang="en-US" sz="1400" dirty="0"/>
                  <a:t>mathematical statement </a:t>
                </a:r>
                <a:r>
                  <a:rPr lang="en-US" sz="1400" dirty="0" smtClean="0"/>
                  <a:t>depicting </a:t>
                </a:r>
                <a:r>
                  <a:rPr lang="en-US" sz="1400" dirty="0"/>
                  <a:t>a process and a way to account for uncertainty about the </a:t>
                </a:r>
                <a:r>
                  <a:rPr lang="en-US" sz="14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sz="1400" dirty="0" smtClean="0"/>
                  <a:t>We think about the true state of a system, </a:t>
                </a:r>
                <a:r>
                  <a:rPr lang="en-US" sz="1400" i="1" dirty="0" smtClean="0"/>
                  <a:t>z (</a:t>
                </a:r>
                <a:r>
                  <a:rPr lang="en-US" sz="1400" dirty="0" smtClean="0"/>
                  <a:t>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sz="1400" dirty="0"/>
                  <a:t>We write an equation, a deterministic model that represents </a:t>
                </a:r>
                <a:r>
                  <a:rPr lang="en-US" sz="1400" dirty="0" smtClean="0"/>
                  <a:t>how we think the state </a:t>
                </a:r>
                <a:r>
                  <a:rPr lang="en-US" sz="1400" dirty="0"/>
                  <a:t>of </a:t>
                </a:r>
                <a:r>
                  <a:rPr lang="en-US" sz="1400" dirty="0" smtClean="0"/>
                  <a:t>interest behaves, and the </a:t>
                </a:r>
                <a:r>
                  <a:rPr lang="en-US" sz="1400" dirty="0"/>
                  <a:t>quantities that influence </a:t>
                </a:r>
                <a:r>
                  <a:rPr lang="en-US" sz="1400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/>
                  <a:t>We recognize </a:t>
                </a:r>
                <a:r>
                  <a:rPr lang="en-GB" sz="1400" dirty="0" smtClean="0"/>
                  <a:t>there are missing parts to our model that may shape </a:t>
                </a:r>
                <a:r>
                  <a:rPr lang="en-GB" sz="1400" dirty="0"/>
                  <a:t>the </a:t>
                </a:r>
                <a:r>
                  <a:rPr lang="en-GB" sz="1400" dirty="0" smtClean="0"/>
                  <a:t>behaviour </a:t>
                </a:r>
                <a:r>
                  <a:rPr lang="en-GB" sz="1400" dirty="0"/>
                  <a:t>of the true </a:t>
                </a:r>
                <a:r>
                  <a:rPr lang="en-GB" sz="1400" dirty="0" smtClean="0"/>
                  <a:t>state, and we estimate these using </a:t>
                </a:r>
                <a:r>
                  <a:rPr lang="en-GB" sz="1400" dirty="0"/>
                  <a:t>a </a:t>
                </a:r>
                <a:r>
                  <a:rPr lang="en-GB" sz="1400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400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/>
                  <a:t>if we know the functional form </a:t>
                </a:r>
                <a:r>
                  <a:rPr lang="en-GB" sz="1400" dirty="0" smtClean="0"/>
                  <a:t>of the deterministic model  </a:t>
                </a:r>
                <a:r>
                  <a:rPr lang="en-GB" sz="1400" dirty="0"/>
                  <a:t>and the values of </a:t>
                </a:r>
                <a:r>
                  <a:rPr lang="en-GB" sz="1400" dirty="0" smtClean="0"/>
                  <a:t>its parameters, and the process variance, we </a:t>
                </a:r>
                <a:r>
                  <a:rPr lang="en-GB" sz="1400" dirty="0"/>
                  <a:t>can specify the probability of the true </a:t>
                </a:r>
                <a:r>
                  <a:rPr lang="en-GB" sz="1400" dirty="0" smtClean="0"/>
                  <a:t>state…in </a:t>
                </a:r>
                <a:r>
                  <a:rPr lang="en-GB" sz="1400" dirty="0"/>
                  <a:t>other words, we can make predictions about the probability of various values of the true </a:t>
                </a:r>
                <a:r>
                  <a:rPr lang="en-GB" sz="1400" dirty="0" smtClean="0"/>
                  <a:t>state</a:t>
                </a:r>
                <a:endParaRPr lang="en-GB" sz="14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 smtClean="0"/>
                  <a:t>We evaluate </a:t>
                </a:r>
                <a:r>
                  <a:rPr lang="en-GB" sz="1400" dirty="0"/>
                  <a:t>the predictions of the process model against </a:t>
                </a:r>
                <a:r>
                  <a:rPr lang="en-GB" sz="1400" dirty="0" smtClean="0"/>
                  <a:t>data to refine and fit our model</a:t>
                </a:r>
                <a:endParaRPr lang="en-GB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3539430"/>
              </a:xfrm>
              <a:prstGeom prst="rect">
                <a:avLst/>
              </a:prstGeom>
              <a:blipFill>
                <a:blip r:embed="rId3"/>
                <a:stretch>
                  <a:fillRect l="-207" t="-172" r="-345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/>
                  <a:t>When we count animals, some are </a:t>
                </a:r>
                <a:r>
                  <a:rPr lang="en-GB" sz="1400" dirty="0" smtClean="0"/>
                  <a:t>overlooked…the </a:t>
                </a:r>
                <a:r>
                  <a:rPr lang="en-GB" sz="1400" dirty="0"/>
                  <a:t>mismatch between what we observe and the true state requires a model of the observations </a:t>
                </a:r>
                <a:endParaRPr lang="en-GB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i="1" dirty="0" smtClean="0"/>
                  <a:t>z</a:t>
                </a:r>
                <a:r>
                  <a:rPr lang="en-GB" sz="1400" dirty="0" smtClean="0"/>
                  <a:t> is </a:t>
                </a:r>
                <a:r>
                  <a:rPr lang="en-GB" sz="1400" dirty="0"/>
                  <a:t>the quantity we would observe if we could perfectly observe the instance of the true </a:t>
                </a:r>
                <a:r>
                  <a:rPr lang="en-GB" sz="1400" dirty="0" smtClean="0"/>
                  <a:t>state, </a:t>
                </a:r>
                <a:r>
                  <a:rPr lang="en-GB" sz="1400" dirty="0"/>
                  <a:t>without any bias injected by our observation </a:t>
                </a:r>
                <a:r>
                  <a:rPr lang="en-GB" sz="14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 smtClean="0"/>
                  <a:t>The data </a:t>
                </a:r>
                <a:r>
                  <a:rPr lang="en-GB" sz="1400" dirty="0"/>
                  <a:t>model includes our knowledge of the relationship between the true state and our observations of it and the uncertainty that occurs because that relationship is imperfect</a:t>
                </a:r>
                <a:endParaRPr lang="en-GB" sz="14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4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4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 smtClean="0"/>
                  <a:t>to represent our observation uncertainty or sampling error</a:t>
                </a:r>
                <a:endParaRPr lang="en-GB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2677656"/>
              </a:xfrm>
              <a:prstGeom prst="rect">
                <a:avLst/>
              </a:prstGeom>
              <a:blipFill>
                <a:blip r:embed="rId3"/>
                <a:stretch>
                  <a:fillRect l="-207" t="-227" b="-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4463022"/>
            <a:ext cx="884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4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400" dirty="0"/>
              <a:t>what we know about the parameters when we began our investigation, that is, our prior knowledge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81" y="5495997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Process model + data model + priors </a:t>
            </a:r>
            <a:r>
              <a:rPr lang="en-GB" sz="1600" b="1" dirty="0" smtClean="0"/>
              <a:t>= full mathematical expression for our ecological process (process model), linked to data (data model), in a way that includes all sources of uncertainty (observation uncertainty and process uncertainty), and allows us to include prior understanding (priors)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57200"/>
            <a:ext cx="4219219" cy="36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LHS of the conditioning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RHS </a:t>
                </a:r>
                <a:r>
                  <a:rPr lang="en-GB" sz="1600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321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307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2194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294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294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433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457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457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439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439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657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803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803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446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495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470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296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296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657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</a:t>
                </a:r>
                <a:r>
                  <a:rPr lang="en-GB" dirty="0" smtClean="0"/>
                  <a:t>  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]</a:t>
                </a:r>
                <a:r>
                  <a:rPr lang="en-GB" dirty="0"/>
                  <a:t>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6844674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333383" y="5210255"/>
            <a:ext cx="231649" cy="1096811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445027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1540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2239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341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475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695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721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471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47114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692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783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27" y="51032"/>
            <a:ext cx="2159496" cy="20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5800" y="4519823"/>
                <a:ext cx="7772400" cy="1755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519823"/>
                <a:ext cx="7772400" cy="1755352"/>
              </a:xfrm>
              <a:prstGeom prst="rect">
                <a:avLst/>
              </a:prstGeom>
              <a:blipFill>
                <a:blip r:embed="rId2"/>
                <a:stretch>
                  <a:fillRect t="-1736" b="-6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014623"/>
            <a:ext cx="6190991" cy="3003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95623"/>
            <a:ext cx="1251223" cy="12073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Assigning probability distributions to our random variables…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Adding in the process model for productivity…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3587038"/>
                <a:ext cx="84582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587038"/>
                <a:ext cx="84582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3900" y="4955685"/>
                <a:ext cx="762000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4955685"/>
                <a:ext cx="7620000" cy="1112677"/>
              </a:xfrm>
              <a:prstGeom prst="rect">
                <a:avLst/>
              </a:prstGeom>
              <a:blipFill>
                <a:blip r:embed="rId5"/>
                <a:stretch>
                  <a:fillRect b="-8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228600"/>
                <a:ext cx="8458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sz="1600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 sz="16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sz="1600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sz="1600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sz="16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sz="1600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  <a:endParaRPr lang="en-GB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28600"/>
                <a:ext cx="8458200" cy="830997"/>
              </a:xfrm>
              <a:prstGeom prst="rect">
                <a:avLst/>
              </a:prstGeom>
              <a:blipFill>
                <a:blip r:embed="rId2"/>
                <a:stretch>
                  <a:fillRect t="-2206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3900" y="13716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3716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829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" y="2819400"/>
                <a:ext cx="85344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600" dirty="0" smtClean="0"/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/>
                  <a:t> </a:t>
                </a:r>
                <a:r>
                  <a:rPr lang="en-GB" sz="1600" dirty="0" smtClean="0"/>
                  <a:t>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is the process variance or process uncertainty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 smtClean="0"/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Poisson distribution for productivity (count data)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gamma distribution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a conjugate for the Poisson, and because it is continuous and non-negative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use an inverse gamma 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normal distributions for the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 smtClean="0"/>
                  <a:t>’s because they are continuous random variables that can take on any value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We make them minimally informative priors by centring on zero and assigning a variance that is large relative to their values</a:t>
                </a:r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819400"/>
                <a:ext cx="8534400" cy="3293209"/>
              </a:xfrm>
              <a:prstGeom prst="rect">
                <a:avLst/>
              </a:prstGeom>
              <a:blipFill>
                <a:blip r:embed="rId4"/>
                <a:stretch>
                  <a:fillRect l="-357" t="-556" b="-1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5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4800" y="2594806"/>
                <a:ext cx="8534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dirty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The parameters for the gamma distribution are not the mean and the variance – they are the </a:t>
                </a:r>
                <a:r>
                  <a:rPr lang="en-GB" i="1" dirty="0" smtClean="0"/>
                  <a:t>shape</a:t>
                </a:r>
                <a:r>
                  <a:rPr lang="en-GB" dirty="0" smtClean="0"/>
                  <a:t> and the </a:t>
                </a:r>
                <a:r>
                  <a:rPr lang="en-GB" i="1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94806"/>
                <a:ext cx="8534400" cy="1477328"/>
              </a:xfrm>
              <a:prstGeom prst="rect">
                <a:avLst/>
              </a:prstGeom>
              <a:blipFill>
                <a:blip r:embed="rId3"/>
                <a:stretch>
                  <a:fillRect l="-571" t="-2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59" y="4283048"/>
            <a:ext cx="3681785" cy="2310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430" y="4344008"/>
            <a:ext cx="1143000" cy="948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41459"/>
            <a:ext cx="1053830" cy="9403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8600" y="8805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Moment matching…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Motivation</a:t>
            </a:r>
          </a:p>
          <a:p>
            <a:endParaRPr lang="en-GB" b="1" dirty="0"/>
          </a:p>
          <a:p>
            <a:r>
              <a:rPr lang="en-GB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Scientific </a:t>
            </a:r>
            <a:r>
              <a:rPr lang="en-US" dirty="0"/>
              <a:t>models are, above all else, </a:t>
            </a:r>
            <a:r>
              <a:rPr lang="en-US" dirty="0" smtClean="0"/>
              <a:t>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However</a:t>
            </a:r>
            <a:r>
              <a:rPr lang="en-US" dirty="0"/>
              <a:t>, because models are abstractions and reduce the dimensions of a problem, we must deal with the elements we choose to </a:t>
            </a:r>
            <a:r>
              <a:rPr lang="en-US" dirty="0" smtClean="0"/>
              <a:t>omit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it follows that assessing uncertainty is fundamental to </a:t>
            </a:r>
            <a:r>
              <a:rPr lang="en-US" dirty="0" smtClean="0"/>
              <a:t>science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Why hierarchical models?</a:t>
            </a:r>
          </a:p>
          <a:p>
            <a:endParaRPr lang="en-US" dirty="0"/>
          </a:p>
          <a:p>
            <a:r>
              <a:rPr lang="en-US" dirty="0" smtClean="0"/>
              <a:t>Why are these useful in ecology?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7103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03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03249"/>
              </a:xfrm>
              <a:prstGeom prst="rect">
                <a:avLst/>
              </a:prstGeom>
              <a:blipFill>
                <a:blip r:embed="rId2"/>
                <a:stretch>
                  <a:fillRect l="-571" t="-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914400" y="3581400"/>
            <a:ext cx="687887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while 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puffin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clear, transparent science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express the posterior distribution as a set of joint factored likelihoods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1066800" y="2971800"/>
            <a:ext cx="7296525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2960" y="5715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5715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probabilities… 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1790700" y="3810001"/>
            <a:ext cx="5410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8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3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389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9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90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Add Pete’s model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Fragmentation</a:t>
            </a: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8153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23913"/>
            <a:ext cx="7058025" cy="49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Exercise 1: Modelling light limitation of Hemlock tree </a:t>
            </a:r>
            <a:r>
              <a:rPr lang="en-GB" b="1" dirty="0" smtClean="0"/>
              <a:t>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70557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573537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46036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99045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910266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71265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750740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856495" y="4805322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501413" y="565380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864241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3309667" y="433011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920364" y="511237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4854" y="55263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490154" y="50393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1738511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649178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170038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004887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68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345439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010537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004887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992902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817177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037129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Fit hierarchical Bayesian model in R and JAGS…</a:t>
            </a:r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54" t="28095"/>
          <a:stretch/>
        </p:blipFill>
        <p:spPr>
          <a:xfrm>
            <a:off x="1752600" y="228600"/>
            <a:ext cx="594896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3060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4310843" y="993774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6483297" y="5798840"/>
            <a:ext cx="1892808" cy="106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10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2090420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7658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85735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1324534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1476934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1347225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590347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590347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590347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1526202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1323402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1376936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2124299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2148122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2229586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2172007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2405073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2430662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2445867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15889" y="3201915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5889" y="4471449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132263" y="32688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87709" y="32855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92135" y="32624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773624" y="3547246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1239" y="3380299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88214" y="3202927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28" y="4636092"/>
            <a:ext cx="2449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676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END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676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EXTRA SLIDES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6245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8458200" cy="57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7944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7751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04590" y="4267200"/>
                <a:ext cx="7772400" cy="2310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GB" b="0" i="0" baseline="0" dirty="0" smtClean="0">
                            <a:latin typeface="Cambria Math" panose="02040503050406030204" pitchFamily="18" charset="0"/>
                          </a:rPr>
                          <m:t>inomial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GB" dirty="0"/>
                          <m:t>beta</m:t>
                        </m:r>
                        <m:r>
                          <m:rPr>
                            <m:nor/>
                          </m:rPr>
                          <a:rPr lang="en-GB" dirty="0"/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 )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r>
                  <a:rPr lang="en-GB" dirty="0" smtClean="0"/>
                  <a:t>                                      inverse gamma(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0" y="4267200"/>
                <a:ext cx="7772400" cy="2310376"/>
              </a:xfrm>
              <a:prstGeom prst="rect">
                <a:avLst/>
              </a:prstGeom>
              <a:blipFill>
                <a:blip r:embed="rId2"/>
                <a:stretch>
                  <a:fillRect t="-13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8600"/>
            <a:ext cx="6440784" cy="32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1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4495800"/>
            <a:ext cx="48482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4528" y="1143000"/>
                <a:ext cx="83820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endParaRPr lang="en-GB" dirty="0"/>
              </a:p>
              <a:p>
                <a:r>
                  <a:rPr lang="en-GB" u="sng" dirty="0" smtClean="0"/>
                  <a:t>Data</a:t>
                </a:r>
                <a:r>
                  <a:rPr lang="en-GB" dirty="0" smtClean="0"/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8" y="1143000"/>
                <a:ext cx="8382000" cy="923330"/>
              </a:xfrm>
              <a:prstGeom prst="rect">
                <a:avLst/>
              </a:prstGeom>
              <a:blipFill>
                <a:blip r:embed="rId2"/>
                <a:stretch>
                  <a:fillRect l="-582" t="-3974" b="-9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38100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inference…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2514600"/>
                <a:ext cx="853440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factor joint conditional probabilities to define and estimate our models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GB" dirty="0" smtClean="0"/>
                  <a:t>We then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2514600"/>
                <a:ext cx="8534400" cy="3416320"/>
              </a:xfrm>
              <a:prstGeom prst="rect">
                <a:avLst/>
              </a:prstGeom>
              <a:blipFill>
                <a:blip r:embed="rId3"/>
                <a:stretch>
                  <a:fillRect l="-571" t="-1071"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3269075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269075"/>
                <a:ext cx="1881734" cy="680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00062"/>
            <a:ext cx="83248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8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6853237" cy="2894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55" y="3581400"/>
            <a:ext cx="45815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452437"/>
            <a:ext cx="57435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What does this enable us to do?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r>
              <a:rPr lang="en-GB" dirty="0" smtClean="0"/>
              <a:t>And we use MCMC to find the marginal posterior distributions of all the unobserved quantities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069" r="30911" b="67610"/>
          <a:stretch/>
        </p:blipFill>
        <p:spPr>
          <a:xfrm>
            <a:off x="2057400" y="1316309"/>
            <a:ext cx="5181600" cy="585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228600"/>
                <a:ext cx="8153400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4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dirty="0" smtClean="0"/>
                  <a:t>, for which there is a prior distribution</a:t>
                </a:r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8600"/>
                <a:ext cx="8153400" cy="6555641"/>
              </a:xfrm>
              <a:prstGeom prst="rect">
                <a:avLst/>
              </a:prstGeom>
              <a:blipFill>
                <a:blip r:embed="rId2"/>
                <a:stretch>
                  <a:fillRect l="-598" t="-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975776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800100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884163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14660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1450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14660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17062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1219200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46900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3800434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4724400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208220" y="424914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858948" y="475469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0313" y="3856593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5400000">
            <a:off x="2709568" y="428584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328568" y="477615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10666" y="501630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405966" y="452926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1"/>
            <a:endCxn id="2" idx="3"/>
          </p:cNvCxnSpPr>
          <p:nvPr/>
        </p:nvCxnSpPr>
        <p:spPr>
          <a:xfrm>
            <a:off x="457200" y="3506421"/>
            <a:ext cx="8153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71848" y="84824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1848" y="4153454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8534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	</a:t>
            </a:r>
            <a:r>
              <a:rPr lang="en-GB" dirty="0" smtClean="0"/>
              <a:t>(represent it as a model)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91000"/>
            <a:ext cx="4958576" cy="1524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7029" y="2450722"/>
            <a:ext cx="2682571" cy="4331078"/>
            <a:chOff x="5410200" y="2450722"/>
            <a:chExt cx="2682571" cy="43310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200" y="2450722"/>
              <a:ext cx="2682571" cy="43310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28600"/>
            <a:ext cx="3199857" cy="2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Variation among individuals 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more than one spatial scale (plot → habitat type) or level of ecological organisation 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uncertainty arising from modelling a process </a:t>
            </a:r>
            <a:r>
              <a:rPr lang="en-GB" b="1" i="1" dirty="0" smtClean="0"/>
              <a:t>as well as </a:t>
            </a:r>
            <a:r>
              <a:rPr lang="en-GB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changes in state that cannot be observed directly 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6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80F308-8BCD-4E0E-864C-C82664A0B7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BF9D23-EC82-466F-96D3-19299D41DD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50434-2873-4DDD-AD86-8A47805A1D0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2219</Words>
  <Application>Microsoft Office PowerPoint</Application>
  <PresentationFormat>On-screen Show (4:3)</PresentationFormat>
  <Paragraphs>405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177</cp:revision>
  <dcterms:created xsi:type="dcterms:W3CDTF">2016-06-22T22:21:29Z</dcterms:created>
  <dcterms:modified xsi:type="dcterms:W3CDTF">2019-09-05T16:23:18Z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